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23"/>
  </p:handout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73" r:id="rId10"/>
    <p:sldId id="263" r:id="rId11"/>
    <p:sldId id="264" r:id="rId12"/>
    <p:sldId id="265" r:id="rId13"/>
    <p:sldId id="274" r:id="rId14"/>
    <p:sldId id="266" r:id="rId15"/>
    <p:sldId id="267" r:id="rId16"/>
    <p:sldId id="268" r:id="rId17"/>
    <p:sldId id="275" r:id="rId18"/>
    <p:sldId id="269" r:id="rId19"/>
    <p:sldId id="276" r:id="rId20"/>
    <p:sldId id="270" r:id="rId21"/>
    <p:sldId id="271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83" autoAdjust="0"/>
  </p:normalViewPr>
  <p:slideViewPr>
    <p:cSldViewPr snapToGrid="0" snapToObjects="1">
      <p:cViewPr varScale="1">
        <p:scale>
          <a:sx n="45" d="100"/>
          <a:sy n="45" d="100"/>
        </p:scale>
        <p:origin x="125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17C5B-941A-4BE9-8296-FBDD063D5275}" type="datetimeFigureOut">
              <a:rPr lang="en-US" smtClean="0"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E451A-3AA6-4ABB-9E62-43311911C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49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26FA0-2460-5949-8AF3-C2BD987BDFF8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D8E6C-33D4-0743-879C-1C0887C9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Patterns of Evolution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Pg</a:t>
            </a:r>
            <a:r>
              <a:rPr lang="en-US" smtClean="0"/>
              <a:t> 128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Convergent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u="sng" dirty="0">
                <a:solidFill>
                  <a:srgbClr val="000000"/>
                </a:solidFill>
                <a:latin typeface="Times New Roman" charset="0"/>
              </a:rPr>
              <a:t>C</a:t>
            </a:r>
            <a:r>
              <a:rPr lang="en-US" u="sng" dirty="0" smtClean="0">
                <a:solidFill>
                  <a:srgbClr val="000000"/>
                </a:solidFill>
                <a:latin typeface="Times New Roman" charset="0"/>
              </a:rPr>
              <a:t>onvergent Evolution: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-103" charset="0"/>
              </a:rPr>
              <a:t>organisms evolve similar adaptations because of similar environments but they are not closely related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</a:p>
          <a:p>
            <a:pPr>
              <a:buNone/>
            </a:pPr>
            <a:endParaRPr lang="en-US" u="sng" dirty="0"/>
          </a:p>
        </p:txBody>
      </p:sp>
      <p:grpSp>
        <p:nvGrpSpPr>
          <p:cNvPr id="7" name="Group 6"/>
          <p:cNvGrpSpPr/>
          <p:nvPr/>
        </p:nvGrpSpPr>
        <p:grpSpPr>
          <a:xfrm>
            <a:off x="6735483" y="152400"/>
            <a:ext cx="2209800" cy="1447800"/>
            <a:chOff x="3581400" y="2438400"/>
            <a:chExt cx="2209800" cy="1447800"/>
          </a:xfrm>
        </p:grpSpPr>
        <p:sp>
          <p:nvSpPr>
            <p:cNvPr id="4" name="Line 4"/>
            <p:cNvSpPr>
              <a:spLocks noChangeShapeType="1"/>
            </p:cNvSpPr>
            <p:nvPr/>
          </p:nvSpPr>
          <p:spPr bwMode="auto">
            <a:xfrm>
              <a:off x="3581400" y="3886200"/>
              <a:ext cx="22098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Line 9"/>
            <p:cNvSpPr>
              <a:spLocks noChangeShapeType="1"/>
            </p:cNvSpPr>
            <p:nvPr/>
          </p:nvSpPr>
          <p:spPr bwMode="auto">
            <a:xfrm flipV="1">
              <a:off x="4038600" y="2438400"/>
              <a:ext cx="304800" cy="14478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10"/>
            <p:cNvSpPr>
              <a:spLocks noChangeShapeType="1"/>
            </p:cNvSpPr>
            <p:nvPr/>
          </p:nvSpPr>
          <p:spPr bwMode="auto">
            <a:xfrm flipH="1" flipV="1">
              <a:off x="4648200" y="2438400"/>
              <a:ext cx="381000" cy="14478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4210" y="3215374"/>
            <a:ext cx="7862589" cy="33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Convergent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0000"/>
                </a:solidFill>
                <a:latin typeface="Times New Roman" charset="0"/>
              </a:rPr>
              <a:t>Analogous Structure: </a:t>
            </a:r>
            <a:r>
              <a:rPr lang="en-US" dirty="0" smtClean="0"/>
              <a:t>Body part in different species that is similar in function but not in structure</a:t>
            </a:r>
            <a:endParaRPr lang="en-US" dirty="0" smtClean="0">
              <a:solidFill>
                <a:srgbClr val="000000"/>
              </a:solidFill>
              <a:latin typeface="Times New Roman" charset="0"/>
            </a:endParaRPr>
          </a:p>
          <a:p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276019"/>
            <a:ext cx="8382000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Convergent Evolution</a:t>
            </a:r>
            <a:endParaRPr lang="en-US" dirty="0"/>
          </a:p>
        </p:txBody>
      </p:sp>
      <p:grpSp>
        <p:nvGrpSpPr>
          <p:cNvPr id="4" name="Group 22"/>
          <p:cNvGrpSpPr>
            <a:grpSpLocks noGrp="1"/>
          </p:cNvGrpSpPr>
          <p:nvPr/>
        </p:nvGrpSpPr>
        <p:grpSpPr bwMode="auto">
          <a:xfrm>
            <a:off x="457200" y="1600200"/>
            <a:ext cx="8229600" cy="4525963"/>
            <a:chOff x="688" y="1672"/>
            <a:chExt cx="4752" cy="2120"/>
          </a:xfrm>
        </p:grpSpPr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912" y="1932"/>
              <a:ext cx="3856" cy="1860"/>
              <a:chOff x="912" y="1932"/>
              <a:chExt cx="3856" cy="1860"/>
            </a:xfrm>
          </p:grpSpPr>
          <p:grpSp>
            <p:nvGrpSpPr>
              <p:cNvPr id="8" name="Group 13"/>
              <p:cNvGrpSpPr>
                <a:grpSpLocks/>
              </p:cNvGrpSpPr>
              <p:nvPr/>
            </p:nvGrpSpPr>
            <p:grpSpPr bwMode="auto">
              <a:xfrm>
                <a:off x="912" y="1932"/>
                <a:ext cx="3856" cy="1860"/>
                <a:chOff x="224" y="1932"/>
                <a:chExt cx="3856" cy="1860"/>
              </a:xfrm>
            </p:grpSpPr>
            <p:sp>
              <p:nvSpPr>
                <p:cNvPr id="12" name="Line 7"/>
                <p:cNvSpPr>
                  <a:spLocks noChangeShapeType="1"/>
                </p:cNvSpPr>
                <p:nvPr/>
              </p:nvSpPr>
              <p:spPr bwMode="auto">
                <a:xfrm flipV="1">
                  <a:off x="864" y="1936"/>
                  <a:ext cx="3216" cy="185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" name="Line 8"/>
                <p:cNvSpPr>
                  <a:spLocks noChangeShapeType="1"/>
                </p:cNvSpPr>
                <p:nvPr/>
              </p:nvSpPr>
              <p:spPr bwMode="auto">
                <a:xfrm flipH="1" flipV="1">
                  <a:off x="224" y="1932"/>
                  <a:ext cx="1920" cy="1108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952" y="1936"/>
                  <a:ext cx="720" cy="41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" name="Line 12"/>
                <p:cNvSpPr>
                  <a:spLocks noChangeShapeType="1"/>
                </p:cNvSpPr>
                <p:nvPr/>
              </p:nvSpPr>
              <p:spPr bwMode="auto">
                <a:xfrm flipH="1" flipV="1">
                  <a:off x="2616" y="1936"/>
                  <a:ext cx="720" cy="416"/>
                </a:xfrm>
                <a:prstGeom prst="line">
                  <a:avLst/>
                </a:prstGeom>
                <a:noFill/>
                <a:ln w="762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" name="Line 14"/>
              <p:cNvSpPr>
                <a:spLocks noChangeShapeType="1"/>
              </p:cNvSpPr>
              <p:nvPr/>
            </p:nvSpPr>
            <p:spPr bwMode="auto">
              <a:xfrm>
                <a:off x="1240" y="2208"/>
                <a:ext cx="288" cy="0"/>
              </a:xfrm>
              <a:prstGeom prst="line">
                <a:avLst/>
              </a:prstGeom>
              <a:noFill/>
              <a:ln w="76200">
                <a:solidFill>
                  <a:srgbClr val="FE060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" name="Line 15"/>
              <p:cNvSpPr>
                <a:spLocks noChangeShapeType="1"/>
              </p:cNvSpPr>
              <p:nvPr/>
            </p:nvSpPr>
            <p:spPr bwMode="auto">
              <a:xfrm>
                <a:off x="3712" y="2256"/>
                <a:ext cx="288" cy="0"/>
              </a:xfrm>
              <a:prstGeom prst="line">
                <a:avLst/>
              </a:prstGeom>
              <a:noFill/>
              <a:ln w="76200">
                <a:solidFill>
                  <a:srgbClr val="FE060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Line 16"/>
              <p:cNvSpPr>
                <a:spLocks noChangeShapeType="1"/>
              </p:cNvSpPr>
              <p:nvPr/>
            </p:nvSpPr>
            <p:spPr bwMode="auto">
              <a:xfrm>
                <a:off x="1824" y="3552"/>
                <a:ext cx="288" cy="0"/>
              </a:xfrm>
              <a:prstGeom prst="line">
                <a:avLst/>
              </a:prstGeom>
              <a:noFill/>
              <a:ln w="76200">
                <a:solidFill>
                  <a:srgbClr val="FE0606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WordArt 18"/>
            <p:cNvSpPr>
              <a:spLocks noChangeArrowheads="1" noChangeShapeType="1" noTextEdit="1"/>
            </p:cNvSpPr>
            <p:nvPr/>
          </p:nvSpPr>
          <p:spPr bwMode="auto">
            <a:xfrm>
              <a:off x="2152" y="3504"/>
              <a:ext cx="1637" cy="21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Arial Black"/>
                  <a:ea typeface="Arial Black"/>
                  <a:cs typeface="Arial Black"/>
                </a:rPr>
                <a:t>Four Limbs Evolved</a:t>
              </a:r>
            </a:p>
          </p:txBody>
        </p:sp>
        <p:sp>
          <p:nvSpPr>
            <p:cNvPr id="7" name="Text Box 21"/>
            <p:cNvSpPr txBox="1">
              <a:spLocks noChangeArrowheads="1"/>
            </p:cNvSpPr>
            <p:nvPr/>
          </p:nvSpPr>
          <p:spPr bwMode="auto">
            <a:xfrm>
              <a:off x="688" y="1672"/>
              <a:ext cx="4752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Bat                 Mouse          </a:t>
              </a:r>
              <a:r>
                <a:rPr lang="en-US" sz="2400" b="1" dirty="0" smtClean="0">
                  <a:solidFill>
                    <a:srgbClr val="000000"/>
                  </a:solidFill>
                </a:rPr>
                <a:t>	</a:t>
              </a:r>
              <a:r>
                <a:rPr lang="en-US" sz="2400" b="1" dirty="0">
                  <a:solidFill>
                    <a:srgbClr val="000000"/>
                  </a:solidFill>
                </a:rPr>
                <a:t>	Crocodile				 Bird </a:t>
              </a:r>
            </a:p>
          </p:txBody>
        </p:sp>
      </p:grpSp>
      <p:sp>
        <p:nvSpPr>
          <p:cNvPr id="28" name="Line 24"/>
          <p:cNvSpPr>
            <a:spLocks noChangeShapeType="1"/>
          </p:cNvSpPr>
          <p:nvPr/>
        </p:nvSpPr>
        <p:spPr bwMode="auto">
          <a:xfrm flipV="1">
            <a:off x="1828800" y="3124200"/>
            <a:ext cx="323850" cy="1295400"/>
          </a:xfrm>
          <a:prstGeom prst="line">
            <a:avLst/>
          </a:prstGeom>
          <a:noFill/>
          <a:ln w="76200">
            <a:solidFill>
              <a:srgbClr val="E65D00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 flipV="1">
            <a:off x="2078182" y="3051924"/>
            <a:ext cx="4114800" cy="1143000"/>
          </a:xfrm>
          <a:prstGeom prst="line">
            <a:avLst/>
          </a:prstGeom>
          <a:noFill/>
          <a:ln w="76200">
            <a:solidFill>
              <a:srgbClr val="E65D00"/>
            </a:solidFill>
            <a:prstDash val="sysDot"/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1828800" y="3886200"/>
            <a:ext cx="1371600" cy="925513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 dirty="0"/>
              <a:t>Four Limbs Evolved into Wings</a:t>
            </a:r>
          </a:p>
        </p:txBody>
      </p:sp>
      <p:sp>
        <p:nvSpPr>
          <p:cNvPr id="31" name="Text Box 28" descr="Blue tissue paper"/>
          <p:cNvSpPr txBox="1">
            <a:spLocks noChangeArrowheads="1"/>
          </p:cNvSpPr>
          <p:nvPr/>
        </p:nvSpPr>
        <p:spPr bwMode="auto">
          <a:xfrm>
            <a:off x="6713136" y="3520274"/>
            <a:ext cx="2133600" cy="1892826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 u="sng" dirty="0"/>
              <a:t>Questions to Consider:  </a:t>
            </a:r>
          </a:p>
          <a:p>
            <a:pPr eaLnBrk="1" hangingPunct="1">
              <a:spcBef>
                <a:spcPct val="50000"/>
              </a:spcBef>
            </a:pPr>
            <a:r>
              <a:rPr lang="en-US" b="1" dirty="0">
                <a:solidFill>
                  <a:srgbClr val="000000"/>
                </a:solidFill>
              </a:rPr>
              <a:t>Who have similar traits?  Who are most closely related?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069" y="522480"/>
            <a:ext cx="5560601" cy="56036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76427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Co-Evolution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b="1" u="sng" dirty="0" smtClean="0">
                <a:latin typeface="Times New Roman" pitchFamily="-103" charset="0"/>
              </a:rPr>
              <a:t>Co-evolution </a:t>
            </a:r>
            <a:r>
              <a:rPr kumimoji="1" lang="en-US" b="1" dirty="0" smtClean="0">
                <a:solidFill>
                  <a:srgbClr val="000000"/>
                </a:solidFill>
                <a:latin typeface="Times New Roman" pitchFamily="-103" charset="0"/>
              </a:rPr>
              <a:t>occurs when two different species evolve in response to changes in each other.</a:t>
            </a:r>
          </a:p>
          <a:p>
            <a:endParaRPr lang="en-US" dirty="0"/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7010400" y="1295400"/>
            <a:ext cx="16764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 flipV="1">
            <a:off x="7696200" y="304800"/>
            <a:ext cx="0" cy="9906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 flipV="1">
            <a:off x="8153400" y="304800"/>
            <a:ext cx="0" cy="9906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7281" y="3365695"/>
            <a:ext cx="5393254" cy="2760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Co-Evolution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71600"/>
            <a:ext cx="525780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838575"/>
            <a:ext cx="5562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12962"/>
          </a:xfrm>
        </p:spPr>
        <p:txBody>
          <a:bodyPr>
            <a:normAutofit/>
          </a:bodyPr>
          <a:lstStyle/>
          <a:p>
            <a:r>
              <a:rPr lang="en-US" b="1" dirty="0" smtClean="0"/>
              <a:t>How Fast Does Evolution Occur?</a:t>
            </a:r>
            <a:endParaRPr lang="en-US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09600" y="21336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There are two hypotheses: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-103" charset="0"/>
              <a:ea typeface="ＭＳ Ｐゴシック" pitchFamily="-103" charset="-128"/>
              <a:cs typeface="ＭＳ Ｐゴシック" pitchFamily="-103" charset="-128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rgbClr val="FE0606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Gradualism</a:t>
            </a: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  vs.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 </a:t>
            </a: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rgbClr val="FE0606"/>
                </a:solidFill>
                <a:effectLst/>
                <a:uLnTx/>
                <a:uFillTx/>
                <a:latin typeface="Times New Roman" pitchFamily="-103" charset="0"/>
                <a:ea typeface="ＭＳ Ｐゴシック" pitchFamily="-103" charset="-128"/>
                <a:cs typeface="ＭＳ Ｐゴシック" pitchFamily="-103" charset="-128"/>
              </a:rPr>
              <a:t>Punctuated Equilibrium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E0606"/>
              </a:solidFill>
              <a:effectLst/>
              <a:uLnTx/>
              <a:uFillTx/>
              <a:latin typeface="Times New Roman" pitchFamily="-103" charset="0"/>
              <a:ea typeface="ＭＳ Ｐゴシック" pitchFamily="-103" charset="-128"/>
              <a:cs typeface="ＭＳ Ｐゴシック" pitchFamily="-103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9890" y="846138"/>
            <a:ext cx="5624220" cy="55948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3676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b="1" dirty="0" smtClean="0">
                <a:latin typeface="Arial" pitchFamily="-103" charset="0"/>
              </a:rPr>
              <a:t>Gradualism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Gradualism: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-103" charset="0"/>
              </a:rPr>
              <a:t>Species differentiate                      </a:t>
            </a:r>
            <a:r>
              <a:rPr lang="en-US" dirty="0" smtClean="0">
                <a:solidFill>
                  <a:srgbClr val="FE0606"/>
                </a:solidFill>
                <a:latin typeface="Times New Roman" pitchFamily="-103" charset="0"/>
              </a:rPr>
              <a:t>slowly</a:t>
            </a:r>
            <a:r>
              <a:rPr lang="en-US" dirty="0" smtClean="0">
                <a:latin typeface="Times New Roman" pitchFamily="-103" charset="0"/>
              </a:rPr>
              <a:t> but </a:t>
            </a:r>
            <a:r>
              <a:rPr lang="en-US" u="sng" dirty="0" smtClean="0">
                <a:solidFill>
                  <a:srgbClr val="FE0606"/>
                </a:solidFill>
                <a:latin typeface="Times New Roman" pitchFamily="-103" charset="0"/>
              </a:rPr>
              <a:t>continually</a:t>
            </a:r>
            <a:r>
              <a:rPr lang="en-US" dirty="0" smtClean="0">
                <a:solidFill>
                  <a:srgbClr val="FE0606"/>
                </a:solidFill>
                <a:latin typeface="Times New Roman" pitchFamily="-103" charset="0"/>
              </a:rPr>
              <a:t> </a:t>
            </a:r>
            <a:r>
              <a:rPr lang="en-US" dirty="0" smtClean="0">
                <a:latin typeface="Times New Roman" pitchFamily="-103" charset="0"/>
              </a:rPr>
              <a:t>over long periods of time</a:t>
            </a:r>
          </a:p>
          <a:p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059" y="274638"/>
            <a:ext cx="5939550" cy="62750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940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>
                <a:solidFill>
                  <a:schemeClr val="tx1"/>
                </a:solidFill>
              </a:rPr>
              <a:t>Patterns of Evolution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3581400" y="3886200"/>
            <a:ext cx="2209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6248400" y="3886200"/>
            <a:ext cx="2209800" cy="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914400" y="2133600"/>
            <a:ext cx="2209800" cy="1752600"/>
            <a:chOff x="914400" y="2133600"/>
            <a:chExt cx="2209800" cy="1752600"/>
          </a:xfrm>
        </p:grpSpPr>
        <p:sp>
          <p:nvSpPr>
            <p:cNvPr id="4099" name="Line 3"/>
            <p:cNvSpPr>
              <a:spLocks noChangeShapeType="1"/>
            </p:cNvSpPr>
            <p:nvPr/>
          </p:nvSpPr>
          <p:spPr bwMode="auto">
            <a:xfrm>
              <a:off x="914400" y="3886200"/>
              <a:ext cx="22098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Line 6"/>
            <p:cNvSpPr>
              <a:spLocks noChangeShapeType="1"/>
            </p:cNvSpPr>
            <p:nvPr/>
          </p:nvSpPr>
          <p:spPr bwMode="auto">
            <a:xfrm flipV="1">
              <a:off x="2209800" y="3048000"/>
              <a:ext cx="1588" cy="8382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Line 7"/>
            <p:cNvSpPr>
              <a:spLocks noChangeShapeType="1"/>
            </p:cNvSpPr>
            <p:nvPr/>
          </p:nvSpPr>
          <p:spPr bwMode="auto">
            <a:xfrm flipV="1">
              <a:off x="2209800" y="2133600"/>
              <a:ext cx="457200" cy="9144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4" name="Line 8"/>
            <p:cNvSpPr>
              <a:spLocks noChangeShapeType="1"/>
            </p:cNvSpPr>
            <p:nvPr/>
          </p:nvSpPr>
          <p:spPr bwMode="auto">
            <a:xfrm flipH="1" flipV="1">
              <a:off x="1600200" y="2133600"/>
              <a:ext cx="609600" cy="9144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105" name="Line 9"/>
          <p:cNvSpPr>
            <a:spLocks noChangeShapeType="1"/>
          </p:cNvSpPr>
          <p:nvPr/>
        </p:nvSpPr>
        <p:spPr bwMode="auto">
          <a:xfrm flipV="1">
            <a:off x="4038600" y="2438400"/>
            <a:ext cx="304800" cy="14478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648200" y="2438400"/>
            <a:ext cx="381000" cy="14478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V="1">
            <a:off x="6934200" y="2514600"/>
            <a:ext cx="1588" cy="13716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 flipV="1">
            <a:off x="7391400" y="2514600"/>
            <a:ext cx="1588" cy="1371600"/>
          </a:xfrm>
          <a:prstGeom prst="line">
            <a:avLst/>
          </a:prstGeom>
          <a:noFill/>
          <a:ln w="57150" cap="sq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304800" y="4191000"/>
            <a:ext cx="32004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800" b="1" dirty="0">
                <a:latin typeface="Times New Roman" charset="0"/>
              </a:rPr>
              <a:t>Divergent evolution 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505200" y="4235450"/>
            <a:ext cx="2438400" cy="9461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en-US" sz="2800" b="1">
                <a:latin typeface="Times New Roman" charset="0"/>
              </a:rPr>
              <a:t>Convergent evolution 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6172200" y="4267200"/>
            <a:ext cx="2819400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sz="2800" b="1">
                <a:latin typeface="Times New Roman" charset="0"/>
              </a:rPr>
              <a:t>Co-Evolution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3" grpId="0"/>
      <p:bldP spid="20494" grpId="0"/>
      <p:bldP spid="2049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Punctuated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Punctuated Equilibrium: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-103" charset="0"/>
              </a:rPr>
              <a:t>Evolution occurs in spurts of relatively </a:t>
            </a:r>
            <a:r>
              <a:rPr lang="en-US" dirty="0" smtClean="0">
                <a:solidFill>
                  <a:srgbClr val="FE0606"/>
                </a:solidFill>
                <a:latin typeface="Times New Roman" pitchFamily="-103" charset="0"/>
              </a:rPr>
              <a:t>rapid change</a:t>
            </a:r>
            <a:r>
              <a:rPr lang="en-US" dirty="0" smtClean="0">
                <a:latin typeface="Times New Roman" pitchFamily="-103" charset="0"/>
              </a:rPr>
              <a:t> followed by long periods of non-change</a:t>
            </a:r>
          </a:p>
          <a:p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gradualis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575" y="762000"/>
            <a:ext cx="7515225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350963" y="304800"/>
            <a:ext cx="2001837" cy="5191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sz="2800" b="1">
                <a:latin typeface="Times New Roman" pitchFamily="-103" charset="0"/>
              </a:rPr>
              <a:t>Gradualism</a:t>
            </a: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48200" y="319088"/>
            <a:ext cx="3892550" cy="5191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kumimoji="1" lang="en-US" sz="2800" b="1">
                <a:latin typeface="Times New Roman" pitchFamily="-103" charset="0"/>
              </a:rPr>
              <a:t>Punctuated Equilibrium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39" y="570406"/>
            <a:ext cx="7403780" cy="55557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9334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Divergent Evolution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Divergent Evolution</a:t>
            </a:r>
            <a:r>
              <a:rPr lang="en-US" dirty="0"/>
              <a:t>: evolution toward different characteristics in closely related species </a:t>
            </a:r>
            <a:endParaRPr lang="en-US" dirty="0" smtClean="0"/>
          </a:p>
          <a:p>
            <a:pPr lvl="1"/>
            <a:r>
              <a:rPr lang="en-US" dirty="0" smtClean="0"/>
              <a:t>Animals have a close common ancestor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370646" y="4176849"/>
            <a:ext cx="2209800" cy="1752600"/>
            <a:chOff x="914400" y="2133600"/>
            <a:chExt cx="2209800" cy="175260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4400" y="3886200"/>
              <a:ext cx="2209800" cy="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 flipV="1">
              <a:off x="2209800" y="3048000"/>
              <a:ext cx="1588" cy="8382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 flipV="1">
              <a:off x="2209800" y="2133600"/>
              <a:ext cx="457200" cy="9144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1600200" y="2133600"/>
              <a:ext cx="609600" cy="914400"/>
            </a:xfrm>
            <a:prstGeom prst="line">
              <a:avLst/>
            </a:prstGeom>
            <a:noFill/>
            <a:ln w="57150" cap="sq">
              <a:solidFill>
                <a:schemeClr val="tx1"/>
              </a:solidFill>
              <a:round/>
              <a:headEnd type="none" w="sm" len="sm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96975" y="276459"/>
            <a:ext cx="7743676" cy="5687619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Divergent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u="sng" dirty="0" smtClean="0">
                <a:solidFill>
                  <a:srgbClr val="000000"/>
                </a:solidFill>
                <a:latin typeface="Times New Roman" charset="0"/>
              </a:rPr>
              <a:t>Adaptive radiation</a:t>
            </a:r>
            <a:r>
              <a:rPr lang="en-US" dirty="0" smtClean="0">
                <a:solidFill>
                  <a:srgbClr val="000000"/>
                </a:solidFill>
                <a:latin typeface="Times New Roman" charset="0"/>
              </a:rPr>
              <a:t> occurs when the ancient common ancestor occupies many diverse habitats, resulting in geographic isolation.</a:t>
            </a:r>
          </a:p>
          <a:p>
            <a:endParaRPr lang="en-US" dirty="0" smtClean="0">
              <a:latin typeface="Times New Roman" charset="0"/>
            </a:endParaRPr>
          </a:p>
          <a:p>
            <a:r>
              <a:rPr lang="en-US" dirty="0" smtClean="0">
                <a:latin typeface="Times New Roman" charset="0"/>
              </a:rPr>
              <a:t>Each population adapts to its specific environment by natural selection.</a:t>
            </a:r>
          </a:p>
          <a:p>
            <a:endParaRPr lang="en-US" dirty="0" smtClean="0">
              <a:latin typeface="Times New Roman" charset="0"/>
            </a:endParaRPr>
          </a:p>
          <a:p>
            <a:r>
              <a:rPr lang="en-US" dirty="0" smtClean="0">
                <a:latin typeface="Times New Roman" charset="0"/>
              </a:rPr>
              <a:t>Eventually new species evolve and are                                reproductively isolated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geo isolation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-7029" b="-702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057399"/>
          </a:xfrm>
        </p:spPr>
        <p:txBody>
          <a:bodyPr>
            <a:normAutofit fontScale="90000"/>
          </a:bodyPr>
          <a:lstStyle/>
          <a:p>
            <a:r>
              <a:rPr lang="en-US" b="1" u="sng" dirty="0">
                <a:latin typeface="Times New Roman" charset="0"/>
              </a:rPr>
              <a:t>E</a:t>
            </a:r>
            <a:r>
              <a:rPr lang="en-US" b="1" u="sng" dirty="0" smtClean="0">
                <a:latin typeface="Times New Roman" charset="0"/>
              </a:rPr>
              <a:t>xample of adaptive radiation</a:t>
            </a:r>
            <a:r>
              <a:rPr lang="en-US" b="1" dirty="0" smtClean="0">
                <a:latin typeface="Times New Roman" charset="0"/>
              </a:rPr>
              <a:t>: </a:t>
            </a:r>
            <a:br>
              <a:rPr lang="en-US" b="1" dirty="0" smtClean="0">
                <a:latin typeface="Times New Roman" charset="0"/>
              </a:rPr>
            </a:br>
            <a:r>
              <a:rPr lang="en-US" b="1" dirty="0" smtClean="0">
                <a:latin typeface="Times New Roman" charset="0"/>
              </a:rPr>
              <a:t>All of Darwin’s finches diverged from a common ancestor and adapted to different food</a:t>
            </a:r>
            <a:endParaRPr lang="en-US" dirty="0"/>
          </a:p>
        </p:txBody>
      </p:sp>
      <p:pic>
        <p:nvPicPr>
          <p:cNvPr id="4" name="Content Placeholder 3" descr="l_016_02_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-1640" r="-1640"/>
          <a:stretch>
            <a:fillRect/>
          </a:stretch>
        </p:blipFill>
        <p:spPr bwMode="auto">
          <a:xfrm>
            <a:off x="995589" y="2781919"/>
            <a:ext cx="7411575" cy="407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1763"/>
            <a:ext cx="8070112" cy="584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7936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213</Words>
  <Application>Microsoft Office PowerPoint</Application>
  <PresentationFormat>On-screen Show (4:3)</PresentationFormat>
  <Paragraphs>40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ＭＳ Ｐゴシック</vt:lpstr>
      <vt:lpstr>Arial</vt:lpstr>
      <vt:lpstr>Arial Black</vt:lpstr>
      <vt:lpstr>Calibri</vt:lpstr>
      <vt:lpstr>Times New Roman</vt:lpstr>
      <vt:lpstr>Office Theme</vt:lpstr>
      <vt:lpstr>Patterns of Evolution</vt:lpstr>
      <vt:lpstr>Patterns of Evolution</vt:lpstr>
      <vt:lpstr>PowerPoint Presentation</vt:lpstr>
      <vt:lpstr>Divergent Evolution</vt:lpstr>
      <vt:lpstr>PowerPoint Presentation</vt:lpstr>
      <vt:lpstr>Divergent Evolution</vt:lpstr>
      <vt:lpstr>PowerPoint Presentation</vt:lpstr>
      <vt:lpstr>Example of adaptive radiation:  All of Darwin’s finches diverged from a common ancestor and adapted to different food</vt:lpstr>
      <vt:lpstr>PowerPoint Presentation</vt:lpstr>
      <vt:lpstr>Convergent Evolution</vt:lpstr>
      <vt:lpstr>Convergent Evolution</vt:lpstr>
      <vt:lpstr>Convergent Evolution</vt:lpstr>
      <vt:lpstr>PowerPoint Presentation</vt:lpstr>
      <vt:lpstr>Co-Evolution</vt:lpstr>
      <vt:lpstr>Co-Evolution</vt:lpstr>
      <vt:lpstr>How Fast Does Evolution Occur?</vt:lpstr>
      <vt:lpstr>PowerPoint Presentation</vt:lpstr>
      <vt:lpstr>Gradualism</vt:lpstr>
      <vt:lpstr>PowerPoint Presentation</vt:lpstr>
      <vt:lpstr> Punctuated Equilibrium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Kayla Odom</dc:creator>
  <cp:lastModifiedBy>Roman-Wensing, Kayla</cp:lastModifiedBy>
  <cp:revision>13</cp:revision>
  <cp:lastPrinted>2015-02-26T14:23:11Z</cp:lastPrinted>
  <dcterms:created xsi:type="dcterms:W3CDTF">2015-02-26T02:53:52Z</dcterms:created>
  <dcterms:modified xsi:type="dcterms:W3CDTF">2018-04-09T15:21:16Z</dcterms:modified>
</cp:coreProperties>
</file>